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8"/>
  </p:notesMasterIdLst>
  <p:sldIdLst>
    <p:sldId id="257" r:id="rId2"/>
    <p:sldId id="258" r:id="rId3"/>
    <p:sldId id="259" r:id="rId4"/>
    <p:sldId id="260" r:id="rId5"/>
    <p:sldId id="261" r:id="rId6"/>
    <p:sldId id="262" r:id="rId7"/>
  </p:sldIdLst>
  <p:sldSz cx="12192000" cy="6858000"/>
  <p:notesSz cx="6858000" cy="9144000"/>
  <p:defaultTextStyle>
    <a:defPPr>
      <a:defRPr lang="sk-SK"/>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snapToGrid="0" snapToObjects="1">
      <p:cViewPr varScale="1">
        <p:scale>
          <a:sx n="68" d="100"/>
          <a:sy n="68" d="100"/>
        </p:scale>
        <p:origin x="79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hape 3">
            <a:extLst>
              <a:ext uri="{FF2B5EF4-FFF2-40B4-BE49-F238E27FC236}">
                <a16:creationId xmlns:a16="http://schemas.microsoft.com/office/drawing/2014/main" id="{4BFF81D6-787B-42BA-90DF-5062810F1638}"/>
              </a:ext>
            </a:extLst>
          </p:cNvPr>
          <p:cNvSpPr>
            <a:spLocks noGrp="1" noRot="1" noChangeAspec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 name="Shape 4">
            <a:extLst>
              <a:ext uri="{FF2B5EF4-FFF2-40B4-BE49-F238E27FC236}">
                <a16:creationId xmlns:a16="http://schemas.microsoft.com/office/drawing/2014/main" id="{49F1799F-42D2-4285-A3C4-2E06E52C8280}"/>
              </a:ext>
            </a:extLst>
          </p:cNvPr>
          <p:cNvSpPr txBox="1">
            <a:spLocks noGrp="1"/>
          </p:cNvSpPr>
          <p:nvPr>
            <p:ph type="body" idx="1"/>
          </p:nvPr>
        </p:nvSpPr>
        <p:spPr>
          <a:xfrm>
            <a:off x="685800" y="4343400"/>
            <a:ext cx="5486400" cy="4114800"/>
          </a:xfrm>
          <a:prstGeom prst="rect">
            <a:avLst/>
          </a:prstGeom>
          <a:noFill/>
          <a:ln>
            <a:noFill/>
          </a:ln>
        </p:spPr>
        <p:txBody>
          <a:bodyPr vert="horz" wrap="square" lIns="91425" tIns="91425" rIns="91425" bIns="91425" numCol="1" anchor="t" anchorCtr="0" compatLnSpc="1">
            <a:prstTxWarp prst="textNoShape">
              <a:avLst/>
            </a:prstTxWarp>
          </a:bodyPr>
          <a:lstStyle/>
          <a:p>
            <a:pPr lvl="0"/>
            <a:endParaRPr lang="sk-SK" noProof="0"/>
          </a:p>
        </p:txBody>
      </p:sp>
    </p:spTree>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5"/>
            <a:ext cx="10363200" cy="1470025"/>
          </a:xfrm>
        </p:spPr>
        <p:txBody>
          <a:bodyPr/>
          <a:lstStyle/>
          <a:p>
            <a:r>
              <a:rPr lang="sk-SK"/>
              <a:t>Kliknite sem a upravte štýl predlohy nadpisov.</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a:t>Kliknite sem a upravte štýl predlohy podnadpisov.</a:t>
            </a:r>
          </a:p>
        </p:txBody>
      </p:sp>
    </p:spTree>
    <p:extLst>
      <p:ext uri="{BB962C8B-B14F-4D97-AF65-F5344CB8AC3E}">
        <p14:creationId xmlns:p14="http://schemas.microsoft.com/office/powerpoint/2010/main" val="1038355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a:extLst>
              <a:ext uri="{FF2B5EF4-FFF2-40B4-BE49-F238E27FC236}">
                <a16:creationId xmlns:a16="http://schemas.microsoft.com/office/drawing/2014/main" id="{CB4CA1CA-E089-4061-97DB-096EDC5ECC9C}"/>
              </a:ext>
            </a:extLst>
          </p:cNvPr>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sk-SK" altLang="sk-SK">
              <a:sym typeface="Arial" panose="020B0604020202020204" pitchFamily="34" charset="0"/>
            </a:endParaRPr>
          </a:p>
        </p:txBody>
      </p:sp>
      <p:sp>
        <p:nvSpPr>
          <p:cNvPr id="1027" name="Shape 7">
            <a:extLst>
              <a:ext uri="{FF2B5EF4-FFF2-40B4-BE49-F238E27FC236}">
                <a16:creationId xmlns:a16="http://schemas.microsoft.com/office/drawing/2014/main" id="{876FD66F-505F-449B-A89F-C0A4D880BB77}"/>
              </a:ext>
            </a:extLst>
          </p:cNvPr>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sk-SK" altLang="sk-SK">
              <a:sym typeface="Arial" panose="020B0604020202020204" pitchFamily="34" charset="0"/>
            </a:endParaRPr>
          </a:p>
        </p:txBody>
      </p:sp>
      <p:pic>
        <p:nvPicPr>
          <p:cNvPr id="1028" name="Shape 8">
            <a:extLst>
              <a:ext uri="{FF2B5EF4-FFF2-40B4-BE49-F238E27FC236}">
                <a16:creationId xmlns:a16="http://schemas.microsoft.com/office/drawing/2014/main" id="{0D4C9AC2-8F08-4E1B-8358-2FC303DF55F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a:extLst>
              <a:ext uri="{FF2B5EF4-FFF2-40B4-BE49-F238E27FC236}">
                <a16:creationId xmlns:a16="http://schemas.microsoft.com/office/drawing/2014/main" id="{512F7AFA-F9A9-4A84-837B-770E2C219BF3}"/>
              </a:ext>
            </a:extLst>
          </p:cNvPr>
          <p:cNvSpPr txBox="1">
            <a:spLocks noGrp="1"/>
          </p:cNvSpPr>
          <p:nvPr>
            <p:ph type="ctrTitle"/>
          </p:nvPr>
        </p:nvSpPr>
        <p:spPr>
          <a:xfrm>
            <a:off x="554038" y="831850"/>
            <a:ext cx="11098212" cy="3227388"/>
          </a:xfrm>
        </p:spPr>
        <p:txBody>
          <a:bodyPr/>
          <a:lstStyle/>
          <a:p>
            <a:r>
              <a:rPr lang="sk-SK" altLang="sk-SK" sz="2600">
                <a:solidFill>
                  <a:schemeClr val="bg1"/>
                </a:solidFill>
                <a:latin typeface="Arial" panose="020B0604020202020204" pitchFamily="34" charset="0"/>
                <a:cs typeface="Arial" panose="020B0604020202020204" pitchFamily="34" charset="0"/>
              </a:rPr>
              <a:t>Ekomuzeum kultúry a námorného dedičstva Andalúzie. Lodenica - Živé múzeum drevených lodí. Jachtárske remeslá s certifikáciou ISO a označením CE. Výroba historických replíky a konzultácie. Výkladové stredisko Pedregalejo. Tesárstvo Ribera Nehmotné dedičstvo Andalúzie. Centrum Andalúzie UNESCO.</a:t>
            </a:r>
          </a:p>
        </p:txBody>
      </p:sp>
      <p:sp>
        <p:nvSpPr>
          <p:cNvPr id="3075" name="Podnadpis 2">
            <a:extLst>
              <a:ext uri="{FF2B5EF4-FFF2-40B4-BE49-F238E27FC236}">
                <a16:creationId xmlns:a16="http://schemas.microsoft.com/office/drawing/2014/main" id="{040177B0-B20C-4F7E-B766-2441188D05F9}"/>
              </a:ext>
            </a:extLst>
          </p:cNvPr>
          <p:cNvSpPr txBox="1">
            <a:spLocks noGrp="1"/>
          </p:cNvSpPr>
          <p:nvPr>
            <p:ph type="subTitle" idx="1"/>
          </p:nvPr>
        </p:nvSpPr>
        <p:spPr>
          <a:xfrm>
            <a:off x="8631238" y="5437188"/>
            <a:ext cx="3560762" cy="1420812"/>
          </a:xfrm>
        </p:spPr>
        <p:txBody>
          <a:bodyPr/>
          <a:lstStyle/>
          <a:p>
            <a:r>
              <a:rPr lang="sk-SK" altLang="sk-SK" sz="3600">
                <a:solidFill>
                  <a:schemeClr val="bg1"/>
                </a:solidFill>
                <a:latin typeface="Arial" panose="020B0604020202020204" pitchFamily="34" charset="0"/>
                <a:cs typeface="Arial" panose="020B0604020202020204" pitchFamily="34" charset="0"/>
              </a:rPr>
              <a:t>Marek Černica</a:t>
            </a:r>
          </a:p>
          <a:p>
            <a:r>
              <a:rPr lang="sk-SK" altLang="sk-SK" sz="3600">
                <a:solidFill>
                  <a:schemeClr val="bg1"/>
                </a:solidFill>
                <a:latin typeface="Arial" panose="020B0604020202020204" pitchFamily="34" charset="0"/>
                <a:cs typeface="Arial" panose="020B0604020202020204" pitchFamily="34" charset="0"/>
              </a:rPr>
              <a:t>Michal Adamec </a:t>
            </a:r>
          </a:p>
        </p:txBody>
      </p:sp>
      <p:sp>
        <p:nvSpPr>
          <p:cNvPr id="5" name="Obdĺžnik 4">
            <a:extLst>
              <a:ext uri="{FF2B5EF4-FFF2-40B4-BE49-F238E27FC236}">
                <a16:creationId xmlns:a16="http://schemas.microsoft.com/office/drawing/2014/main" id="{DD78C6F6-552B-4010-BA15-7ECBA23D5BF5}"/>
              </a:ext>
            </a:extLst>
          </p:cNvPr>
          <p:cNvSpPr/>
          <p:nvPr/>
        </p:nvSpPr>
        <p:spPr>
          <a:xfrm>
            <a:off x="3406802" y="304800"/>
            <a:ext cx="5070619" cy="923330"/>
          </a:xfrm>
          <a:prstGeom prst="rect">
            <a:avLst/>
          </a:prstGeom>
          <a:noFill/>
        </p:spPr>
        <p:txBody>
          <a:bodyPr wrap="none">
            <a:spAutoFit/>
          </a:bodyPr>
          <a:lstStyle/>
          <a:p>
            <a:pPr algn="ctr">
              <a:defRPr/>
            </a:pPr>
            <a:r>
              <a:rPr lang="sk-SK" sz="5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sym typeface="Arial" charset="0"/>
              </a:rPr>
              <a:t>Astilleros</a:t>
            </a:r>
            <a:r>
              <a:rPr lang="sk-SK"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sym typeface="Arial" charset="0"/>
              </a:rPr>
              <a:t> </a:t>
            </a:r>
            <a:r>
              <a:rPr lang="sk-SK" sz="5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sym typeface="Arial" charset="0"/>
              </a:rPr>
              <a:t>Nereo</a:t>
            </a:r>
            <a:endParaRPr lang="sk-SK"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sym typeface="Arial" charset="0"/>
            </a:endParaRPr>
          </a:p>
        </p:txBody>
      </p:sp>
      <p:pic>
        <p:nvPicPr>
          <p:cNvPr id="3077" name="Obrázok 5" descr="46514414_1440805982716237_2779218894236155904_n.jpg">
            <a:extLst>
              <a:ext uri="{FF2B5EF4-FFF2-40B4-BE49-F238E27FC236}">
                <a16:creationId xmlns:a16="http://schemas.microsoft.com/office/drawing/2014/main" id="{B1BABDC2-3E1C-4BEB-A757-71CB715186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6038" y="3624263"/>
            <a:ext cx="5749925"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odnadpis 2">
            <a:extLst>
              <a:ext uri="{FF2B5EF4-FFF2-40B4-BE49-F238E27FC236}">
                <a16:creationId xmlns:a16="http://schemas.microsoft.com/office/drawing/2014/main" id="{B455690E-AF45-4F84-87BC-7CBFCC247B72}"/>
              </a:ext>
            </a:extLst>
          </p:cNvPr>
          <p:cNvSpPr txBox="1">
            <a:spLocks noGrp="1"/>
          </p:cNvSpPr>
          <p:nvPr>
            <p:ph type="subTitle" idx="1"/>
          </p:nvPr>
        </p:nvSpPr>
        <p:spPr>
          <a:xfrm>
            <a:off x="3630613" y="0"/>
            <a:ext cx="4656137" cy="4100513"/>
          </a:xfrm>
        </p:spPr>
        <p:txBody>
          <a:bodyPr/>
          <a:lstStyle/>
          <a:p>
            <a:r>
              <a:rPr lang="sk-SK" altLang="sk-SK" sz="2600">
                <a:solidFill>
                  <a:schemeClr val="bg1"/>
                </a:solidFill>
                <a:latin typeface="Arial" panose="020B0604020202020204" pitchFamily="34" charset="0"/>
                <a:cs typeface="Arial" panose="020B0604020202020204" pitchFamily="34" charset="0"/>
              </a:rPr>
              <a:t>Našou úlohou bolo pracovať pri stavbe lodí, čo zahŕňalo pílenie dreva na nosné časti, brúsenie, lakovanie, umývanie, maľovanie.</a:t>
            </a:r>
          </a:p>
          <a:p>
            <a:endParaRPr lang="sk-SK" altLang="sk-SK" sz="2600">
              <a:solidFill>
                <a:schemeClr val="bg1"/>
              </a:solidFill>
              <a:latin typeface="Arial" panose="020B0604020202020204" pitchFamily="34" charset="0"/>
              <a:cs typeface="Arial" panose="020B0604020202020204" pitchFamily="34" charset="0"/>
            </a:endParaRPr>
          </a:p>
          <a:p>
            <a:r>
              <a:rPr lang="sk-SK" altLang="sk-SK" sz="2600">
                <a:solidFill>
                  <a:schemeClr val="bg1"/>
                </a:solidFill>
                <a:latin typeface="Arial" panose="020B0604020202020204" pitchFamily="34" charset="0"/>
                <a:cs typeface="Arial" panose="020B0604020202020204" pitchFamily="34" charset="0"/>
              </a:rPr>
              <a:t>Následné vytvorenie 3D dokumentácie, rozostavaného člnu.</a:t>
            </a:r>
          </a:p>
        </p:txBody>
      </p:sp>
      <p:pic>
        <p:nvPicPr>
          <p:cNvPr id="4" name="Obrázok 3" descr="46491857_185182015761928_50346731925143552_n.jpg">
            <a:extLst>
              <a:ext uri="{FF2B5EF4-FFF2-40B4-BE49-F238E27FC236}">
                <a16:creationId xmlns:a16="http://schemas.microsoft.com/office/drawing/2014/main" id="{59A5F3E2-8494-41B0-B2DF-A5CCD8CDEDBD}"/>
              </a:ext>
            </a:extLst>
          </p:cNvPr>
          <p:cNvPicPr>
            <a:picLocks noChangeAspect="1"/>
          </p:cNvPicPr>
          <p:nvPr/>
        </p:nvPicPr>
        <p:blipFill>
          <a:blip r:embed="rId2"/>
          <a:srcRect t="23232" b="15354"/>
          <a:stretch>
            <a:fillRect/>
          </a:stretch>
        </p:blipFill>
        <p:spPr>
          <a:xfrm>
            <a:off x="8785297" y="158856"/>
            <a:ext cx="3017261" cy="32942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0" name="Obrázok 4" descr="46493223_498703933959015_7468757422606123008_n.jpg">
            <a:extLst>
              <a:ext uri="{FF2B5EF4-FFF2-40B4-BE49-F238E27FC236}">
                <a16:creationId xmlns:a16="http://schemas.microsoft.com/office/drawing/2014/main" id="{CC703621-DC43-40C7-AFDC-23AD1E07D4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70263"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Obrázok 6" descr="lodka.png">
            <a:extLst>
              <a:ext uri="{FF2B5EF4-FFF2-40B4-BE49-F238E27FC236}">
                <a16:creationId xmlns:a16="http://schemas.microsoft.com/office/drawing/2014/main" id="{056B88D4-43FD-4041-BB5E-BC0B36536C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0263" y="3808413"/>
            <a:ext cx="8821737"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55C72D-7D32-4ABA-8BE0-275BF5318E90}"/>
              </a:ext>
            </a:extLst>
          </p:cNvPr>
          <p:cNvSpPr>
            <a:spLocks noGrp="1"/>
          </p:cNvSpPr>
          <p:nvPr>
            <p:ph type="ctrTitle"/>
          </p:nvPr>
        </p:nvSpPr>
        <p:spPr>
          <a:xfrm>
            <a:off x="436728" y="301625"/>
            <a:ext cx="10363200" cy="1470025"/>
          </a:xfrm>
          <a:extLst/>
        </p:spPr>
        <p:txBody>
          <a:bodyPr/>
          <a:lstStyle/>
          <a:p>
            <a:pPr algn="ctr">
              <a:defRPr/>
            </a:pPr>
            <a:r>
              <a:rPr lang="sk-SK" sz="4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sym typeface="Arial" charset="0"/>
              </a:rPr>
              <a:t>Cortes</a:t>
            </a:r>
            <a:r>
              <a:rPr lang="sk-SK"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sym typeface="Arial" charset="0"/>
              </a:rPr>
              <a:t> y </a:t>
            </a:r>
            <a:r>
              <a:rPr lang="sk-SK" sz="4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sym typeface="Arial" charset="0"/>
              </a:rPr>
              <a:t>plegados</a:t>
            </a:r>
            <a:r>
              <a:rPr lang="sk-SK"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sym typeface="Arial" charset="0"/>
              </a:rPr>
              <a:t> </a:t>
            </a:r>
            <a:r>
              <a:rPr lang="sk-SK" sz="4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sym typeface="Arial" charset="0"/>
              </a:rPr>
              <a:t>Cantalejo</a:t>
            </a:r>
            <a:r>
              <a:rPr lang="sk-SK"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sym typeface="Arial" charset="0"/>
              </a:rPr>
              <a:t> S.L.</a:t>
            </a:r>
            <a:br>
              <a:rPr lang="sk-SK"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sym typeface="Arial" charset="0"/>
              </a:rPr>
            </a:br>
            <a:endParaRPr lang="sk-SK" sz="4800" dirty="0"/>
          </a:p>
        </p:txBody>
      </p:sp>
      <p:sp>
        <p:nvSpPr>
          <p:cNvPr id="5123" name="Podnadpis 2">
            <a:extLst>
              <a:ext uri="{FF2B5EF4-FFF2-40B4-BE49-F238E27FC236}">
                <a16:creationId xmlns:a16="http://schemas.microsoft.com/office/drawing/2014/main" id="{9FEB15A4-945C-492C-A48D-06BCCE768295}"/>
              </a:ext>
            </a:extLst>
          </p:cNvPr>
          <p:cNvSpPr txBox="1">
            <a:spLocks noGrp="1"/>
          </p:cNvSpPr>
          <p:nvPr>
            <p:ph type="subTitle" idx="1"/>
          </p:nvPr>
        </p:nvSpPr>
        <p:spPr>
          <a:xfrm>
            <a:off x="149225" y="1250950"/>
            <a:ext cx="7207250" cy="1752600"/>
          </a:xfrm>
        </p:spPr>
        <p:txBody>
          <a:bodyPr/>
          <a:lstStyle/>
          <a:p>
            <a:pPr algn="l"/>
            <a:r>
              <a:rPr lang="sk-SK" altLang="sk-SK" sz="2400">
                <a:solidFill>
                  <a:schemeClr val="bg1"/>
                </a:solidFill>
                <a:latin typeface="Arial" panose="020B0604020202020204" pitchFamily="34" charset="0"/>
                <a:cs typeface="Arial" panose="020B0604020202020204" pitchFamily="34" charset="0"/>
              </a:rPr>
              <a:t>Firma sa zaoberá výrobou plechových súčiastok na mieru, pri ktorých používa najmä CNC stroje ako vysekávací lis, ohraňovací lis, laserový a plazmový páliaci stroj. Ďalej využívajú rohový vysekávač a nožnicu na strihanie. </a:t>
            </a:r>
          </a:p>
        </p:txBody>
      </p:sp>
      <p:pic>
        <p:nvPicPr>
          <p:cNvPr id="5124" name="Obrázok 14">
            <a:extLst>
              <a:ext uri="{FF2B5EF4-FFF2-40B4-BE49-F238E27FC236}">
                <a16:creationId xmlns:a16="http://schemas.microsoft.com/office/drawing/2014/main" id="{095A23DA-B448-4176-910D-769CA0E539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33738"/>
            <a:ext cx="4830763"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Obrázok 15">
            <a:extLst>
              <a:ext uri="{FF2B5EF4-FFF2-40B4-BE49-F238E27FC236}">
                <a16:creationId xmlns:a16="http://schemas.microsoft.com/office/drawing/2014/main" id="{70A94435-A89A-41A6-B7D1-6D6D6CAC28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5225" y="3351213"/>
            <a:ext cx="4676775"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Obrázok 2">
            <a:extLst>
              <a:ext uri="{FF2B5EF4-FFF2-40B4-BE49-F238E27FC236}">
                <a16:creationId xmlns:a16="http://schemas.microsoft.com/office/drawing/2014/main" id="{D1ABA22E-49B4-4557-B136-743322CD07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64463" y="1036638"/>
            <a:ext cx="4427537"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Podnadpis 2">
            <a:extLst>
              <a:ext uri="{FF2B5EF4-FFF2-40B4-BE49-F238E27FC236}">
                <a16:creationId xmlns:a16="http://schemas.microsoft.com/office/drawing/2014/main" id="{26EA3DB6-2C07-411A-B5C3-82D9724FA695}"/>
              </a:ext>
            </a:extLst>
          </p:cNvPr>
          <p:cNvSpPr txBox="1">
            <a:spLocks/>
          </p:cNvSpPr>
          <p:nvPr/>
        </p:nvSpPr>
        <p:spPr bwMode="auto">
          <a:xfrm>
            <a:off x="5170488" y="3179763"/>
            <a:ext cx="2003425"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a:buFontTx/>
              <a:buNone/>
            </a:pPr>
            <a:r>
              <a:rPr lang="sk-SK" altLang="sk-SK" sz="2400">
                <a:solidFill>
                  <a:schemeClr val="bg1"/>
                </a:solidFill>
              </a:rPr>
              <a:t>Filip Ivanič</a:t>
            </a:r>
          </a:p>
          <a:p>
            <a:pPr algn="r">
              <a:buFontTx/>
              <a:buNone/>
            </a:pPr>
            <a:r>
              <a:rPr lang="sk-SK" altLang="sk-SK" sz="2400">
                <a:solidFill>
                  <a:schemeClr val="bg1"/>
                </a:solidFill>
              </a:rPr>
              <a:t>Michal Weiss</a:t>
            </a:r>
          </a:p>
          <a:p>
            <a:pPr algn="r">
              <a:buFontTx/>
              <a:buNone/>
            </a:pPr>
            <a:r>
              <a:rPr lang="sk-SK" altLang="sk-SK" sz="2400">
                <a:solidFill>
                  <a:schemeClr val="bg1"/>
                </a:solidFill>
              </a:rPr>
              <a:t>Ján Marko</a:t>
            </a:r>
          </a:p>
        </p:txBody>
      </p:sp>
      <p:pic>
        <p:nvPicPr>
          <p:cNvPr id="5128" name="Obrázok 3">
            <a:extLst>
              <a:ext uri="{FF2B5EF4-FFF2-40B4-BE49-F238E27FC236}">
                <a16:creationId xmlns:a16="http://schemas.microsoft.com/office/drawing/2014/main" id="{21D23148-F25D-40E7-A896-D8CCB22053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4770438"/>
            <a:ext cx="34671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a:extLst>
              <a:ext uri="{FF2B5EF4-FFF2-40B4-BE49-F238E27FC236}">
                <a16:creationId xmlns:a16="http://schemas.microsoft.com/office/drawing/2014/main" id="{89A8BEF6-000F-4EF7-98E5-BEB0998080C9}"/>
              </a:ext>
            </a:extLst>
          </p:cNvPr>
          <p:cNvSpPr txBox="1">
            <a:spLocks noGrp="1"/>
          </p:cNvSpPr>
          <p:nvPr>
            <p:ph type="ctrTitle"/>
          </p:nvPr>
        </p:nvSpPr>
        <p:spPr>
          <a:xfrm>
            <a:off x="177800" y="4305300"/>
            <a:ext cx="6127750" cy="2365375"/>
          </a:xfrm>
        </p:spPr>
        <p:txBody>
          <a:bodyPr/>
          <a:lstStyle/>
          <a:p>
            <a:r>
              <a:rPr lang="sk-SK" altLang="sk-SK" sz="2400" dirty="0">
                <a:solidFill>
                  <a:schemeClr val="bg1"/>
                </a:solidFill>
                <a:latin typeface="Arial" panose="020B0604020202020204" pitchFamily="34" charset="0"/>
                <a:cs typeface="Arial" panose="020B0604020202020204" pitchFamily="34" charset="0"/>
              </a:rPr>
              <a:t>Naša odborná prax spočívala hlavne v programovaní CNC strojov, ale pracovali sme niekedy aj s ručným náradím.</a:t>
            </a:r>
            <a:br>
              <a:rPr lang="sk-SK" altLang="sk-SK" sz="2400" dirty="0">
                <a:solidFill>
                  <a:schemeClr val="bg1"/>
                </a:solidFill>
                <a:latin typeface="Arial" panose="020B0604020202020204" pitchFamily="34" charset="0"/>
                <a:cs typeface="Arial" panose="020B0604020202020204" pitchFamily="34" charset="0"/>
              </a:rPr>
            </a:br>
            <a:r>
              <a:rPr lang="sk-SK" altLang="sk-SK" sz="2400" dirty="0">
                <a:solidFill>
                  <a:schemeClr val="bg1"/>
                </a:solidFill>
                <a:latin typeface="Arial" panose="020B0604020202020204" pitchFamily="34" charset="0"/>
                <a:cs typeface="Arial" panose="020B0604020202020204" pitchFamily="34" charset="0"/>
              </a:rPr>
              <a:t>Vyrábali sme najmä pomerne jednoduché súčiastky vo vysokých počtoch.</a:t>
            </a:r>
          </a:p>
        </p:txBody>
      </p:sp>
      <p:pic>
        <p:nvPicPr>
          <p:cNvPr id="6147" name="Obrázok 6">
            <a:extLst>
              <a:ext uri="{FF2B5EF4-FFF2-40B4-BE49-F238E27FC236}">
                <a16:creationId xmlns:a16="http://schemas.microsoft.com/office/drawing/2014/main" id="{D1B410B9-3CF3-4DFE-B184-EDD3EC8522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9063" y="2708275"/>
            <a:ext cx="285115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Obrázok 7">
            <a:extLst>
              <a:ext uri="{FF2B5EF4-FFF2-40B4-BE49-F238E27FC236}">
                <a16:creationId xmlns:a16="http://schemas.microsoft.com/office/drawing/2014/main" id="{CA90F545-7B26-49A3-A354-3C09B48AB7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20213" y="2698750"/>
            <a:ext cx="2871787"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Obrázok 9">
            <a:extLst>
              <a:ext uri="{FF2B5EF4-FFF2-40B4-BE49-F238E27FC236}">
                <a16:creationId xmlns:a16="http://schemas.microsoft.com/office/drawing/2014/main" id="{B0297968-7E17-478E-A21C-6619E77239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3" y="-6350"/>
            <a:ext cx="3211512"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Obrázok 11">
            <a:extLst>
              <a:ext uri="{FF2B5EF4-FFF2-40B4-BE49-F238E27FC236}">
                <a16:creationId xmlns:a16="http://schemas.microsoft.com/office/drawing/2014/main" id="{4A5358AF-F027-4485-8595-7A2A638942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68675" y="12700"/>
            <a:ext cx="308927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Obrázok 12">
            <a:extLst>
              <a:ext uri="{FF2B5EF4-FFF2-40B4-BE49-F238E27FC236}">
                <a16:creationId xmlns:a16="http://schemas.microsoft.com/office/drawing/2014/main" id="{1D61105E-9070-41C9-8E89-C02A439D84C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12038" y="-6350"/>
            <a:ext cx="4779962"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5AD55C-41EE-4084-A3E9-E9ADB6D90FD8}"/>
              </a:ext>
            </a:extLst>
          </p:cNvPr>
          <p:cNvSpPr>
            <a:spLocks noGrp="1"/>
          </p:cNvSpPr>
          <p:nvPr>
            <p:ph type="ctrTitle"/>
          </p:nvPr>
        </p:nvSpPr>
        <p:spPr>
          <a:xfrm>
            <a:off x="914400" y="0"/>
            <a:ext cx="10363200" cy="1470025"/>
          </a:xfrm>
        </p:spPr>
        <p:txBody>
          <a:bodyPr/>
          <a:lstStyle/>
          <a:p>
            <a:pPr algn="ctr"/>
            <a:r>
              <a:rPr lang="sk-SK" sz="4800" b="1" dirty="0" err="1">
                <a:solidFill>
                  <a:schemeClr val="bg1"/>
                </a:solidFill>
                <a:effectLst>
                  <a:outerShdw blurRad="38100" dist="38100" dir="2700000" algn="tl">
                    <a:srgbClr val="000000">
                      <a:alpha val="43137"/>
                    </a:srgbClr>
                  </a:outerShdw>
                </a:effectLst>
              </a:rPr>
              <a:t>Indeco</a:t>
            </a:r>
            <a:r>
              <a:rPr lang="sk-SK" sz="4800" b="1" dirty="0">
                <a:solidFill>
                  <a:schemeClr val="bg1"/>
                </a:solidFill>
                <a:effectLst>
                  <a:outerShdw blurRad="38100" dist="38100" dir="2700000" algn="tl">
                    <a:srgbClr val="000000">
                      <a:alpha val="43137"/>
                    </a:srgbClr>
                  </a:outerShdw>
                </a:effectLst>
              </a:rPr>
              <a:t> </a:t>
            </a:r>
            <a:r>
              <a:rPr lang="sk-SK" sz="4800" b="1" dirty="0" err="1">
                <a:solidFill>
                  <a:schemeClr val="bg1"/>
                </a:solidFill>
                <a:effectLst>
                  <a:outerShdw blurRad="38100" dist="38100" dir="2700000" algn="tl">
                    <a:srgbClr val="000000">
                      <a:alpha val="43137"/>
                    </a:srgbClr>
                  </a:outerShdw>
                </a:effectLst>
              </a:rPr>
              <a:t>Automovil</a:t>
            </a:r>
            <a:r>
              <a:rPr lang="sk-SK" sz="4800" b="1" dirty="0">
                <a:solidFill>
                  <a:schemeClr val="bg1"/>
                </a:solidFill>
                <a:effectLst>
                  <a:outerShdw blurRad="38100" dist="38100" dir="2700000" algn="tl">
                    <a:srgbClr val="000000">
                      <a:alpha val="43137"/>
                    </a:srgbClr>
                  </a:outerShdw>
                </a:effectLst>
              </a:rPr>
              <a:t> </a:t>
            </a:r>
            <a:r>
              <a:rPr lang="sk-SK" sz="4800" b="1" dirty="0" err="1">
                <a:solidFill>
                  <a:schemeClr val="bg1"/>
                </a:solidFill>
                <a:effectLst>
                  <a:outerShdw blurRad="38100" dist="38100" dir="2700000" algn="tl">
                    <a:srgbClr val="000000">
                      <a:alpha val="43137"/>
                    </a:srgbClr>
                  </a:outerShdw>
                </a:effectLst>
              </a:rPr>
              <a:t>Europa</a:t>
            </a:r>
            <a:r>
              <a:rPr lang="sk-SK" sz="4800" b="1" dirty="0">
                <a:solidFill>
                  <a:schemeClr val="bg1"/>
                </a:solidFill>
                <a:effectLst>
                  <a:outerShdw blurRad="38100" dist="38100" dir="2700000" algn="tl">
                    <a:srgbClr val="000000">
                      <a:alpha val="43137"/>
                    </a:srgbClr>
                  </a:outerShdw>
                </a:effectLst>
              </a:rPr>
              <a:t> S.L. </a:t>
            </a:r>
          </a:p>
        </p:txBody>
      </p:sp>
      <p:sp>
        <p:nvSpPr>
          <p:cNvPr id="3" name="Podnadpis 2">
            <a:extLst>
              <a:ext uri="{FF2B5EF4-FFF2-40B4-BE49-F238E27FC236}">
                <a16:creationId xmlns:a16="http://schemas.microsoft.com/office/drawing/2014/main" id="{3AD0906D-727C-4327-9B41-445271496A6A}"/>
              </a:ext>
            </a:extLst>
          </p:cNvPr>
          <p:cNvSpPr>
            <a:spLocks noGrp="1"/>
          </p:cNvSpPr>
          <p:nvPr>
            <p:ph type="subTitle" idx="1"/>
          </p:nvPr>
        </p:nvSpPr>
        <p:spPr>
          <a:xfrm>
            <a:off x="8464060" y="5614182"/>
            <a:ext cx="4602481" cy="1752600"/>
          </a:xfrm>
        </p:spPr>
        <p:txBody>
          <a:bodyPr/>
          <a:lstStyle/>
          <a:p>
            <a:r>
              <a:rPr lang="sk-SK" sz="2400" dirty="0">
                <a:solidFill>
                  <a:schemeClr val="bg1"/>
                </a:solidFill>
              </a:rPr>
              <a:t>Mário </a:t>
            </a:r>
            <a:r>
              <a:rPr lang="sk-SK" sz="2400" dirty="0" err="1">
                <a:solidFill>
                  <a:schemeClr val="bg1"/>
                </a:solidFill>
              </a:rPr>
              <a:t>Vankovic</a:t>
            </a:r>
            <a:endParaRPr lang="sk-SK" sz="2400" dirty="0">
              <a:solidFill>
                <a:schemeClr val="bg1"/>
              </a:solidFill>
            </a:endParaRPr>
          </a:p>
          <a:p>
            <a:r>
              <a:rPr lang="sk-SK" sz="2400" dirty="0">
                <a:solidFill>
                  <a:schemeClr val="bg1"/>
                </a:solidFill>
              </a:rPr>
              <a:t>Marek </a:t>
            </a:r>
            <a:r>
              <a:rPr lang="sk-SK" sz="2400" dirty="0" err="1">
                <a:solidFill>
                  <a:schemeClr val="bg1"/>
                </a:solidFill>
              </a:rPr>
              <a:t>Ševčuk</a:t>
            </a:r>
            <a:endParaRPr lang="sk-SK" sz="2400" dirty="0">
              <a:solidFill>
                <a:schemeClr val="bg1"/>
              </a:solidFill>
            </a:endParaRPr>
          </a:p>
        </p:txBody>
      </p:sp>
      <p:pic>
        <p:nvPicPr>
          <p:cNvPr id="5" name="Obrázek 4">
            <a:extLst>
              <a:ext uri="{FF2B5EF4-FFF2-40B4-BE49-F238E27FC236}">
                <a16:creationId xmlns:a16="http://schemas.microsoft.com/office/drawing/2014/main" id="{59B515EF-8D35-450F-9C88-7ED13D665BCF}"/>
              </a:ext>
            </a:extLst>
          </p:cNvPr>
          <p:cNvPicPr>
            <a:picLocks noChangeAspect="1"/>
          </p:cNvPicPr>
          <p:nvPr/>
        </p:nvPicPr>
        <p:blipFill>
          <a:blip r:embed="rId2"/>
          <a:stretch>
            <a:fillRect/>
          </a:stretch>
        </p:blipFill>
        <p:spPr>
          <a:xfrm>
            <a:off x="7393743" y="1703070"/>
            <a:ext cx="4602480" cy="3451860"/>
          </a:xfrm>
          <a:prstGeom prst="rect">
            <a:avLst/>
          </a:prstGeom>
        </p:spPr>
      </p:pic>
      <p:pic>
        <p:nvPicPr>
          <p:cNvPr id="7" name="Obrázek 6">
            <a:extLst>
              <a:ext uri="{FF2B5EF4-FFF2-40B4-BE49-F238E27FC236}">
                <a16:creationId xmlns:a16="http://schemas.microsoft.com/office/drawing/2014/main" id="{1D4AD118-C84C-4D6B-828C-6744DFFBF5AA}"/>
              </a:ext>
            </a:extLst>
          </p:cNvPr>
          <p:cNvPicPr>
            <a:picLocks noChangeAspect="1"/>
          </p:cNvPicPr>
          <p:nvPr/>
        </p:nvPicPr>
        <p:blipFill>
          <a:blip r:embed="rId3"/>
          <a:stretch>
            <a:fillRect/>
          </a:stretch>
        </p:blipFill>
        <p:spPr>
          <a:xfrm>
            <a:off x="2616005" y="1703070"/>
            <a:ext cx="4602480" cy="3451860"/>
          </a:xfrm>
          <a:prstGeom prst="rect">
            <a:avLst/>
          </a:prstGeom>
        </p:spPr>
      </p:pic>
      <p:pic>
        <p:nvPicPr>
          <p:cNvPr id="8" name="Obrázek 7">
            <a:extLst>
              <a:ext uri="{FF2B5EF4-FFF2-40B4-BE49-F238E27FC236}">
                <a16:creationId xmlns:a16="http://schemas.microsoft.com/office/drawing/2014/main" id="{44DF3586-2F25-4141-8D22-36C9EAE27B11}"/>
              </a:ext>
            </a:extLst>
          </p:cNvPr>
          <p:cNvPicPr>
            <a:picLocks noChangeAspect="1"/>
          </p:cNvPicPr>
          <p:nvPr/>
        </p:nvPicPr>
        <p:blipFill>
          <a:blip r:embed="rId4"/>
          <a:stretch>
            <a:fillRect/>
          </a:stretch>
        </p:blipFill>
        <p:spPr>
          <a:xfrm>
            <a:off x="104411" y="1871442"/>
            <a:ext cx="2336336" cy="3115115"/>
          </a:xfrm>
          <a:prstGeom prst="rect">
            <a:avLst/>
          </a:prstGeom>
        </p:spPr>
      </p:pic>
      <p:sp>
        <p:nvSpPr>
          <p:cNvPr id="10" name="TextovéPole 9">
            <a:extLst>
              <a:ext uri="{FF2B5EF4-FFF2-40B4-BE49-F238E27FC236}">
                <a16:creationId xmlns:a16="http://schemas.microsoft.com/office/drawing/2014/main" id="{54E75248-4ED6-442C-9B31-F86AB90F523F}"/>
              </a:ext>
            </a:extLst>
          </p:cNvPr>
          <p:cNvSpPr txBox="1"/>
          <p:nvPr/>
        </p:nvSpPr>
        <p:spPr>
          <a:xfrm>
            <a:off x="309490" y="5297858"/>
            <a:ext cx="7596554" cy="1200329"/>
          </a:xfrm>
          <a:prstGeom prst="rect">
            <a:avLst/>
          </a:prstGeom>
          <a:noFill/>
        </p:spPr>
        <p:txBody>
          <a:bodyPr wrap="square" rtlCol="0">
            <a:spAutoFit/>
          </a:bodyPr>
          <a:lstStyle/>
          <a:p>
            <a:r>
              <a:rPr lang="sk-SK" sz="2400" dirty="0">
                <a:solidFill>
                  <a:schemeClr val="bg1"/>
                </a:solidFill>
              </a:rPr>
              <a:t>Firma sa zaoberá opravou a výrobou náhradných dielov pre automobily ako napr. </a:t>
            </a:r>
            <a:r>
              <a:rPr lang="sk-SK" sz="2400" dirty="0" err="1">
                <a:solidFill>
                  <a:schemeClr val="bg1"/>
                </a:solidFill>
              </a:rPr>
              <a:t>turbá</a:t>
            </a:r>
            <a:r>
              <a:rPr lang="sk-SK" sz="2400" dirty="0">
                <a:solidFill>
                  <a:schemeClr val="bg1"/>
                </a:solidFill>
              </a:rPr>
              <a:t>, </a:t>
            </a:r>
            <a:r>
              <a:rPr lang="sk-SK" sz="2400" dirty="0" err="1">
                <a:solidFill>
                  <a:schemeClr val="bg1"/>
                </a:solidFill>
              </a:rPr>
              <a:t>poloosi</a:t>
            </a:r>
            <a:r>
              <a:rPr lang="sk-SK" sz="2400" dirty="0">
                <a:solidFill>
                  <a:schemeClr val="bg1"/>
                </a:solidFill>
              </a:rPr>
              <a:t>, </a:t>
            </a:r>
            <a:r>
              <a:rPr lang="sk-SK" sz="2400" dirty="0" err="1">
                <a:solidFill>
                  <a:schemeClr val="bg1"/>
                </a:solidFill>
              </a:rPr>
              <a:t>posilovače</a:t>
            </a:r>
            <a:r>
              <a:rPr lang="sk-SK" sz="2400" dirty="0">
                <a:solidFill>
                  <a:schemeClr val="bg1"/>
                </a:solidFill>
              </a:rPr>
              <a:t> riadenia či </a:t>
            </a:r>
            <a:r>
              <a:rPr lang="sk-SK" sz="2400" dirty="0" err="1">
                <a:solidFill>
                  <a:schemeClr val="bg1"/>
                </a:solidFill>
              </a:rPr>
              <a:t>alternátori</a:t>
            </a:r>
            <a:r>
              <a:rPr lang="sk-SK" sz="2400" dirty="0">
                <a:solidFill>
                  <a:schemeClr val="bg1"/>
                </a:solidFill>
              </a:rPr>
              <a:t> a </a:t>
            </a:r>
            <a:r>
              <a:rPr lang="sk-SK" sz="2400" dirty="0" err="1">
                <a:solidFill>
                  <a:schemeClr val="bg1"/>
                </a:solidFill>
              </a:rPr>
              <a:t>štartre</a:t>
            </a:r>
            <a:r>
              <a:rPr lang="sk-SK" sz="2400" dirty="0">
                <a:solidFill>
                  <a:schemeClr val="bg1"/>
                </a:solidFill>
              </a:rPr>
              <a:t>. </a:t>
            </a:r>
          </a:p>
        </p:txBody>
      </p:sp>
    </p:spTree>
    <p:extLst>
      <p:ext uri="{BB962C8B-B14F-4D97-AF65-F5344CB8AC3E}">
        <p14:creationId xmlns:p14="http://schemas.microsoft.com/office/powerpoint/2010/main" val="2491073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03927346-FA7A-4758-9E3C-A4BDEB662110}"/>
              </a:ext>
            </a:extLst>
          </p:cNvPr>
          <p:cNvSpPr>
            <a:spLocks noGrp="1"/>
          </p:cNvSpPr>
          <p:nvPr>
            <p:ph type="subTitle" idx="1"/>
          </p:nvPr>
        </p:nvSpPr>
        <p:spPr>
          <a:xfrm>
            <a:off x="3521616" y="3306308"/>
            <a:ext cx="4867422" cy="3542714"/>
          </a:xfrm>
        </p:spPr>
        <p:txBody>
          <a:bodyPr/>
          <a:lstStyle/>
          <a:p>
            <a:pPr algn="l"/>
            <a:r>
              <a:rPr lang="sk-SK" sz="2000" dirty="0">
                <a:solidFill>
                  <a:schemeClr val="bg1"/>
                </a:solidFill>
              </a:rPr>
              <a:t>Zamestnanci pracovali na ručne riadených strojoch ako napr. sústruh, fréza, zváračka. Našou úlohou boli pomocné práce na lakovni či kontrolné merania pri obrábaní. Taktiež sme mali možnosť vyskúšať si prácu za sústruhom a zváračkou. Okrem týchto prác sme sledovali pracovníkov pri konfigurácií </a:t>
            </a:r>
            <a:r>
              <a:rPr lang="sk-SK" sz="2000" dirty="0" err="1">
                <a:solidFill>
                  <a:schemeClr val="bg1"/>
                </a:solidFill>
              </a:rPr>
              <a:t>turieb</a:t>
            </a:r>
            <a:r>
              <a:rPr lang="sk-SK" sz="2000" dirty="0">
                <a:solidFill>
                  <a:schemeClr val="bg1"/>
                </a:solidFill>
              </a:rPr>
              <a:t> a </a:t>
            </a:r>
            <a:r>
              <a:rPr lang="sk-SK" sz="2000" dirty="0" err="1">
                <a:solidFill>
                  <a:schemeClr val="bg1"/>
                </a:solidFill>
              </a:rPr>
              <a:t>centrovacieho</a:t>
            </a:r>
            <a:r>
              <a:rPr lang="sk-SK" sz="2000" dirty="0">
                <a:solidFill>
                  <a:schemeClr val="bg1"/>
                </a:solidFill>
              </a:rPr>
              <a:t> stroja na </a:t>
            </a:r>
            <a:r>
              <a:rPr lang="sk-SK" sz="2000" dirty="0" err="1">
                <a:solidFill>
                  <a:schemeClr val="bg1"/>
                </a:solidFill>
              </a:rPr>
              <a:t>kardánové</a:t>
            </a:r>
            <a:r>
              <a:rPr lang="sk-SK" sz="2000" dirty="0">
                <a:solidFill>
                  <a:schemeClr val="bg1"/>
                </a:solidFill>
              </a:rPr>
              <a:t> hriadele. </a:t>
            </a:r>
            <a:endParaRPr lang="sk-SK" sz="2000" dirty="0"/>
          </a:p>
        </p:txBody>
      </p:sp>
      <p:pic>
        <p:nvPicPr>
          <p:cNvPr id="5" name="Obrázek 4">
            <a:extLst>
              <a:ext uri="{FF2B5EF4-FFF2-40B4-BE49-F238E27FC236}">
                <a16:creationId xmlns:a16="http://schemas.microsoft.com/office/drawing/2014/main" id="{B1A12782-DE85-453E-991B-556AF6689EE7}"/>
              </a:ext>
            </a:extLst>
          </p:cNvPr>
          <p:cNvPicPr>
            <a:picLocks noChangeAspect="1"/>
          </p:cNvPicPr>
          <p:nvPr/>
        </p:nvPicPr>
        <p:blipFill>
          <a:blip r:embed="rId2"/>
          <a:stretch>
            <a:fillRect/>
          </a:stretch>
        </p:blipFill>
        <p:spPr>
          <a:xfrm>
            <a:off x="483878" y="100820"/>
            <a:ext cx="3662286" cy="2746715"/>
          </a:xfrm>
          <a:prstGeom prst="rect">
            <a:avLst/>
          </a:prstGeom>
        </p:spPr>
      </p:pic>
      <p:pic>
        <p:nvPicPr>
          <p:cNvPr id="7" name="Obrázek 6">
            <a:extLst>
              <a:ext uri="{FF2B5EF4-FFF2-40B4-BE49-F238E27FC236}">
                <a16:creationId xmlns:a16="http://schemas.microsoft.com/office/drawing/2014/main" id="{1277D32B-2DFB-426D-BBE9-D1FEE717A505}"/>
              </a:ext>
            </a:extLst>
          </p:cNvPr>
          <p:cNvPicPr>
            <a:picLocks noChangeAspect="1"/>
          </p:cNvPicPr>
          <p:nvPr/>
        </p:nvPicPr>
        <p:blipFill>
          <a:blip r:embed="rId3"/>
          <a:stretch>
            <a:fillRect/>
          </a:stretch>
        </p:blipFill>
        <p:spPr>
          <a:xfrm>
            <a:off x="140676" y="2600179"/>
            <a:ext cx="3207434" cy="4145280"/>
          </a:xfrm>
          <a:prstGeom prst="rect">
            <a:avLst/>
          </a:prstGeom>
        </p:spPr>
      </p:pic>
      <p:pic>
        <p:nvPicPr>
          <p:cNvPr id="11" name="Obrázek 10">
            <a:extLst>
              <a:ext uri="{FF2B5EF4-FFF2-40B4-BE49-F238E27FC236}">
                <a16:creationId xmlns:a16="http://schemas.microsoft.com/office/drawing/2014/main" id="{AB851749-5981-4F8E-A332-AAE58091A09E}"/>
              </a:ext>
            </a:extLst>
          </p:cNvPr>
          <p:cNvPicPr>
            <a:picLocks noChangeAspect="1"/>
          </p:cNvPicPr>
          <p:nvPr/>
        </p:nvPicPr>
        <p:blipFill>
          <a:blip r:embed="rId4"/>
          <a:stretch>
            <a:fillRect/>
          </a:stretch>
        </p:blipFill>
        <p:spPr>
          <a:xfrm>
            <a:off x="4277160" y="0"/>
            <a:ext cx="2368068" cy="3157423"/>
          </a:xfrm>
          <a:prstGeom prst="rect">
            <a:avLst/>
          </a:prstGeom>
        </p:spPr>
      </p:pic>
      <p:pic>
        <p:nvPicPr>
          <p:cNvPr id="13" name="Obrázek 12">
            <a:extLst>
              <a:ext uri="{FF2B5EF4-FFF2-40B4-BE49-F238E27FC236}">
                <a16:creationId xmlns:a16="http://schemas.microsoft.com/office/drawing/2014/main" id="{DCA4EF0D-1A6C-447D-9417-3B58437FCCA1}"/>
              </a:ext>
            </a:extLst>
          </p:cNvPr>
          <p:cNvPicPr>
            <a:picLocks noChangeAspect="1"/>
          </p:cNvPicPr>
          <p:nvPr/>
        </p:nvPicPr>
        <p:blipFill>
          <a:blip r:embed="rId5"/>
          <a:stretch>
            <a:fillRect/>
          </a:stretch>
        </p:blipFill>
        <p:spPr>
          <a:xfrm>
            <a:off x="6792931" y="121333"/>
            <a:ext cx="3662286" cy="2746715"/>
          </a:xfrm>
          <a:prstGeom prst="rect">
            <a:avLst/>
          </a:prstGeom>
        </p:spPr>
      </p:pic>
      <p:pic>
        <p:nvPicPr>
          <p:cNvPr id="9" name="Obrázek 8">
            <a:extLst>
              <a:ext uri="{FF2B5EF4-FFF2-40B4-BE49-F238E27FC236}">
                <a16:creationId xmlns:a16="http://schemas.microsoft.com/office/drawing/2014/main" id="{94297A1D-75B3-41CE-B7F0-CCD5AE9EF03C}"/>
              </a:ext>
            </a:extLst>
          </p:cNvPr>
          <p:cNvPicPr>
            <a:picLocks noChangeAspect="1"/>
          </p:cNvPicPr>
          <p:nvPr/>
        </p:nvPicPr>
        <p:blipFill>
          <a:blip r:embed="rId6"/>
          <a:stretch>
            <a:fillRect/>
          </a:stretch>
        </p:blipFill>
        <p:spPr>
          <a:xfrm>
            <a:off x="8389038" y="2041575"/>
            <a:ext cx="3662286" cy="4649372"/>
          </a:xfrm>
          <a:prstGeom prst="rect">
            <a:avLst/>
          </a:prstGeom>
        </p:spPr>
      </p:pic>
    </p:spTree>
    <p:extLst>
      <p:ext uri="{BB962C8B-B14F-4D97-AF65-F5344CB8AC3E}">
        <p14:creationId xmlns:p14="http://schemas.microsoft.com/office/powerpoint/2010/main" val="196567811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234</TotalTime>
  <Words>242</Words>
  <Application>Microsoft Office PowerPoint</Application>
  <PresentationFormat>Širokoúhlá obrazovka</PresentationFormat>
  <Paragraphs>18</Paragraphs>
  <Slides>6</Slides>
  <Notes>0</Notes>
  <HiddenSlides>0</HiddenSlides>
  <MMClips>0</MMClips>
  <ScaleCrop>false</ScaleCrop>
  <HeadingPairs>
    <vt:vector size="6" baseType="variant">
      <vt:variant>
        <vt:lpstr>Použitá písma</vt:lpstr>
      </vt:variant>
      <vt:variant>
        <vt:i4>1</vt:i4>
      </vt:variant>
      <vt:variant>
        <vt:lpstr>Motiv</vt:lpstr>
      </vt:variant>
      <vt:variant>
        <vt:i4>1</vt:i4>
      </vt:variant>
      <vt:variant>
        <vt:lpstr>Nadpisy snímků</vt:lpstr>
      </vt:variant>
      <vt:variant>
        <vt:i4>6</vt:i4>
      </vt:variant>
    </vt:vector>
  </HeadingPairs>
  <TitlesOfParts>
    <vt:vector size="8" baseType="lpstr">
      <vt:lpstr>Arial</vt:lpstr>
      <vt:lpstr>Office Theme</vt:lpstr>
      <vt:lpstr>Ekomuzeum kultúry a námorného dedičstva Andalúzie. Lodenica - Živé múzeum drevených lodí. Jachtárske remeslá s certifikáciou ISO a označením CE. Výroba historických replíky a konzultácie. Výkladové stredisko Pedregalejo. Tesárstvo Ribera Nehmotné dedičstvo Andalúzie. Centrum Andalúzie UNESCO.</vt:lpstr>
      <vt:lpstr>Prezentace aplikace PowerPoint</vt:lpstr>
      <vt:lpstr>Cortes y plegados Cantalejo S.L. </vt:lpstr>
      <vt:lpstr>Naša odborná prax spočívala hlavne v programovaní CNC strojov, ale pracovali sme niekedy aj s ručným náradím. Vyrábali sme najmä pomerne jednoduché súčiastky vo vysokých počtoch.</vt:lpstr>
      <vt:lpstr>Indeco Automovil Europa S.L. </vt:lpstr>
      <vt:lpstr>Prezentace aplikace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 a Presentation</dc:title>
  <dc:creator>Orians, A.J.</dc:creator>
  <cp:lastModifiedBy>Lenovo</cp:lastModifiedBy>
  <cp:revision>34</cp:revision>
  <dcterms:modified xsi:type="dcterms:W3CDTF">2018-12-11T10:18:27Z</dcterms:modified>
</cp:coreProperties>
</file>